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ato" charset="0"/>
      <p:regular r:id="rId14"/>
      <p:bold r:id="rId15"/>
      <p:italic r:id="rId16"/>
      <p:boldItalic r:id="rId17"/>
    </p:embeddedFont>
    <p:embeddedFont>
      <p:font typeface="Montserrat" charset="0"/>
      <p:regular r:id="rId18"/>
      <p:bold r:id="rId19"/>
      <p:italic r:id="rId20"/>
      <p:boldItalic r:id="rId21"/>
    </p:embeddedFont>
    <p:embeddedFont>
      <p:font typeface="Impact" pitchFamily="34" charset="0"/>
      <p:regular r:id="rId22"/>
    </p:embeddedFont>
    <p:embeddedFont>
      <p:font typeface="Ubuntu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6" d="100"/>
          <a:sy n="96" d="100"/>
        </p:scale>
        <p:origin x="-540" y="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130488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5fad0b489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5fad0b489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fad0b489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fad0b489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fad0b489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fad0b489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5fad0b4899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5fad0b4899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fad0b4899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fad0b4899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fad0b489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fad0b489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f96f5393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f96f5393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>
                <a:latin typeface="Ubuntu"/>
                <a:ea typeface="Ubuntu"/>
                <a:cs typeface="Ubuntu"/>
                <a:sym typeface="Ubuntu"/>
              </a:rPr>
              <a:t>BYTEME</a:t>
            </a:r>
            <a:endParaRPr sz="4800" b="1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6622850" y="355057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/>
              <a:t>NPS HSR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6"/>
          <p:cNvSpPr txBox="1">
            <a:spLocks noGrp="1"/>
          </p:cNvSpPr>
          <p:nvPr>
            <p:ph type="subTitle" idx="4294967295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Conversion 3 &amp; 4</a:t>
            </a:r>
            <a:endParaRPr sz="1000"/>
          </a:p>
        </p:txBody>
      </p:sp>
      <p:sp>
        <p:nvSpPr>
          <p:cNvPr id="315" name="Google Shape;315;p26"/>
          <p:cNvSpPr txBox="1">
            <a:spLocks noGrp="1"/>
          </p:cNvSpPr>
          <p:nvPr>
            <p:ph type="title"/>
          </p:nvPr>
        </p:nvSpPr>
        <p:spPr>
          <a:xfrm>
            <a:off x="1297500" y="793463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/>
              <a:t>Java to C Converter &amp; C to Java Converter</a:t>
            </a:r>
            <a:endParaRPr sz="3000"/>
          </a:p>
        </p:txBody>
      </p:sp>
      <p:sp>
        <p:nvSpPr>
          <p:cNvPr id="316" name="Google Shape;316;p26"/>
          <p:cNvSpPr txBox="1">
            <a:spLocks noGrp="1"/>
          </p:cNvSpPr>
          <p:nvPr>
            <p:ph type="body" idx="1"/>
          </p:nvPr>
        </p:nvSpPr>
        <p:spPr>
          <a:xfrm>
            <a:off x="1297500" y="2101675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Following the Database Method, our User Interface interacts with an external database and relates the source code provided by the user. Certain “keywords” and “functions” are replaced using our pre-customised database. </a:t>
            </a:r>
            <a:endParaRPr sz="14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Since the database is unable to detect all functions and replacement cannot be done, the success rate is relatively low.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317" name="Google Shape;317;p26"/>
          <p:cNvGrpSpPr/>
          <p:nvPr/>
        </p:nvGrpSpPr>
        <p:grpSpPr>
          <a:xfrm>
            <a:off x="7454650" y="3348575"/>
            <a:ext cx="1018200" cy="1018200"/>
            <a:chOff x="1359550" y="3154500"/>
            <a:chExt cx="1018200" cy="1018200"/>
          </a:xfrm>
        </p:grpSpPr>
        <p:sp>
          <p:nvSpPr>
            <p:cNvPr id="318" name="Google Shape;318;p26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6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6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name="adj1" fmla="val 16290387"/>
                <a:gd name="adj2" fmla="val 118998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6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2" name="Google Shape;322;p26"/>
          <p:cNvSpPr txBox="1"/>
          <p:nvPr/>
        </p:nvSpPr>
        <p:spPr>
          <a:xfrm>
            <a:off x="7433125" y="4439865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Failure Rate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6"/>
          <p:cNvSpPr txBox="1"/>
          <p:nvPr/>
        </p:nvSpPr>
        <p:spPr>
          <a:xfrm>
            <a:off x="7729317" y="370209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33%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6"/>
          <p:cNvSpPr/>
          <p:nvPr/>
        </p:nvSpPr>
        <p:spPr>
          <a:xfrm>
            <a:off x="7456363" y="19206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6"/>
          <p:cNvSpPr/>
          <p:nvPr/>
        </p:nvSpPr>
        <p:spPr>
          <a:xfrm>
            <a:off x="7506613" y="19708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6"/>
          <p:cNvSpPr/>
          <p:nvPr/>
        </p:nvSpPr>
        <p:spPr>
          <a:xfrm>
            <a:off x="7506613" y="1970875"/>
            <a:ext cx="917700" cy="917700"/>
          </a:xfrm>
          <a:prstGeom prst="pie">
            <a:avLst>
              <a:gd name="adj1" fmla="val 1479114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6"/>
          <p:cNvSpPr/>
          <p:nvPr/>
        </p:nvSpPr>
        <p:spPr>
          <a:xfrm>
            <a:off x="7637413" y="21016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6"/>
          <p:cNvSpPr txBox="1"/>
          <p:nvPr/>
        </p:nvSpPr>
        <p:spPr>
          <a:xfrm>
            <a:off x="7436475" y="3011915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Success Rate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6"/>
          <p:cNvSpPr txBox="1"/>
          <p:nvPr/>
        </p:nvSpPr>
        <p:spPr>
          <a:xfrm>
            <a:off x="7732667" y="22741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67%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0" name="Google Shape;3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07196" y="150500"/>
            <a:ext cx="2119929" cy="158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7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36" name="Google Shape;336;p27"/>
          <p:cNvSpPr txBox="1">
            <a:spLocks noGrp="1"/>
          </p:cNvSpPr>
          <p:nvPr>
            <p:ph type="body" idx="1"/>
          </p:nvPr>
        </p:nvSpPr>
        <p:spPr>
          <a:xfrm>
            <a:off x="465075" y="2614000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337" name="Google Shape;337;p27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38" name="Google Shape;338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6" name="Google Shape;346;p27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27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8" name="Google Shape;348;p2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49" name="Google Shape;349;p2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3" name="Google Shape;353;p27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2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5" name="Google Shape;355;p27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56" name="Google Shape;356;p2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0" name="Google Shape;360;p27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61" name="Google Shape;361;p27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2" name="Google Shape;362;p27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63" name="Google Shape;363;p2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27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68" name="Google Shape;368;p2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9" name="Google Shape;369;p2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70" name="Google Shape;370;p2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2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72" name="Google Shape;372;p27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73" name="Google Shape;373;p27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74" name="Google Shape;374;p2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2" name="Google Shape;382;p27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Ubuntu"/>
                <a:ea typeface="Ubuntu"/>
                <a:cs typeface="Ubuntu"/>
                <a:sym typeface="Ubuntu"/>
              </a:rPr>
              <a:t>Project</a:t>
            </a:r>
            <a:r>
              <a:rPr lang="en-GB" sz="3000"/>
              <a:t> Objective</a:t>
            </a:r>
            <a:endParaRPr sz="3000"/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/>
              <a:t>The main aim of our program is to convert written code from one language to another language. This converted code - even though not making sense to the visual eye -  have the exact same outputs!  This leads to the conclusion that Susan can use Frank’s converted code and implement her own code to make the required program. 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Keywords</a:t>
            </a:r>
            <a:endParaRPr sz="3000"/>
          </a:p>
        </p:txBody>
      </p:sp>
      <p:sp>
        <p:nvSpPr>
          <p:cNvPr id="241" name="Google Shape;241;p19"/>
          <p:cNvSpPr txBox="1">
            <a:spLocks noGrp="1"/>
          </p:cNvSpPr>
          <p:nvPr>
            <p:ph type="body" idx="1"/>
          </p:nvPr>
        </p:nvSpPr>
        <p:spPr>
          <a:xfrm>
            <a:off x="4572000" y="3937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Impact"/>
                <a:ea typeface="Impact"/>
                <a:cs typeface="Impact"/>
                <a:sym typeface="Impact"/>
              </a:rPr>
              <a:t>SOURCE CODE: </a:t>
            </a:r>
            <a:r>
              <a:rPr lang="en-GB" sz="1400">
                <a:latin typeface="Ubuntu"/>
                <a:ea typeface="Ubuntu"/>
                <a:cs typeface="Ubuntu"/>
                <a:sym typeface="Ubuntu"/>
              </a:rPr>
              <a:t>(High-level programming language) This is specifically designed by computer programmers, specify the actions to be performed to a computer.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latin typeface="Impact"/>
                <a:ea typeface="Impact"/>
                <a:cs typeface="Impact"/>
                <a:sym typeface="Impact"/>
              </a:rPr>
              <a:t>ASSEMBLY CODE: </a:t>
            </a:r>
            <a:r>
              <a:rPr lang="en-GB" sz="1400">
                <a:latin typeface="Ubuntu"/>
                <a:ea typeface="Ubuntu"/>
                <a:cs typeface="Ubuntu"/>
                <a:sym typeface="Ubuntu"/>
              </a:rPr>
              <a:t>An assembly language implements a symbolic representation of the machine code needed to program a given CPU architecture. These files are saved with the file extension,”.asm”.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latin typeface="Impact"/>
                <a:ea typeface="Impact"/>
                <a:cs typeface="Impact"/>
                <a:sym typeface="Impact"/>
              </a:rPr>
              <a:t>COMPILER: </a:t>
            </a:r>
            <a:r>
              <a:rPr lang="en-GB" sz="1400"/>
              <a:t> This is primarily used for programs that translates source code from a high-level programming language to a lower-level language. 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>
                <a:latin typeface="Impact"/>
                <a:ea typeface="Impact"/>
                <a:cs typeface="Impact"/>
                <a:sym typeface="Impact"/>
              </a:rPr>
              <a:t>DATABASE:  </a:t>
            </a:r>
            <a:r>
              <a:rPr lang="en-GB" sz="1400">
                <a:latin typeface="Ubuntu"/>
                <a:ea typeface="Ubuntu"/>
                <a:cs typeface="Ubuntu"/>
                <a:sym typeface="Ubuntu"/>
              </a:rPr>
              <a:t>Database is a systematic collection of data which supports storage and manipulation of data and  makes data management easy.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Keywords</a:t>
            </a:r>
            <a:endParaRPr sz="3000"/>
          </a:p>
        </p:txBody>
      </p:sp>
      <p:sp>
        <p:nvSpPr>
          <p:cNvPr id="247" name="Google Shape;247;p20"/>
          <p:cNvSpPr txBox="1">
            <a:spLocks noGrp="1"/>
          </p:cNvSpPr>
          <p:nvPr>
            <p:ph type="body" idx="1"/>
          </p:nvPr>
        </p:nvSpPr>
        <p:spPr>
          <a:xfrm>
            <a:off x="4654700" y="1480225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Impact"/>
                <a:ea typeface="Impact"/>
                <a:cs typeface="Impact"/>
                <a:sym typeface="Impact"/>
              </a:rPr>
              <a:t>INLINE ASSEMBLY CODE: </a:t>
            </a:r>
            <a:r>
              <a:rPr lang="en-GB" sz="1400">
                <a:latin typeface="Ubuntu"/>
                <a:ea typeface="Ubuntu"/>
                <a:cs typeface="Ubuntu"/>
                <a:sym typeface="Ubuntu"/>
              </a:rPr>
              <a:t>A external to-be-added library, which can be used as a function, in C and C++ which allows assembly code to be placed appropriately in code and function as lines of code of C/C++.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latin typeface="Impact"/>
                <a:ea typeface="Impact"/>
                <a:cs typeface="Impact"/>
                <a:sym typeface="Impact"/>
              </a:rPr>
              <a:t>GNU: </a:t>
            </a:r>
            <a:r>
              <a:rPr lang="en-GB" sz="1400">
                <a:latin typeface="Ubuntu"/>
                <a:ea typeface="Ubuntu"/>
                <a:cs typeface="Ubuntu"/>
                <a:sym typeface="Ubuntu"/>
              </a:rPr>
              <a:t>The GNU Compiler Collection is a compiler system produced by the GNU Project supporting various programming languages. In this project, we use GNU for compilers of C, C++ and Java.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Font typeface="Ubuntu"/>
              <a:buAutoNum type="arabicPeriod"/>
            </a:pPr>
            <a:r>
              <a:rPr lang="en-GB" sz="1400">
                <a:latin typeface="Ubuntu"/>
                <a:ea typeface="Ubuntu"/>
                <a:cs typeface="Ubuntu"/>
                <a:sym typeface="Ubuntu"/>
              </a:rPr>
              <a:t>GCC - C Code Compiler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Ubuntu"/>
              <a:buAutoNum type="arabicPeriod"/>
            </a:pPr>
            <a:r>
              <a:rPr lang="en-GB" sz="1400">
                <a:latin typeface="Ubuntu"/>
                <a:ea typeface="Ubuntu"/>
                <a:cs typeface="Ubuntu"/>
                <a:sym typeface="Ubuntu"/>
              </a:rPr>
              <a:t>G++ - C++ Code Compiler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Ubuntu"/>
              <a:buAutoNum type="arabicPeriod"/>
            </a:pPr>
            <a:r>
              <a:rPr lang="en-GB" sz="1400">
                <a:latin typeface="Ubuntu"/>
                <a:ea typeface="Ubuntu"/>
                <a:cs typeface="Ubuntu"/>
                <a:sym typeface="Ubuntu"/>
              </a:rPr>
              <a:t>Javac - JAVA Code Compiler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IMPORTANT FUNCTIONS TO KNOW FOR COMPILATION</a:t>
            </a:r>
            <a:endParaRPr sz="3000"/>
          </a:p>
        </p:txBody>
      </p:sp>
      <p:sp>
        <p:nvSpPr>
          <p:cNvPr id="253" name="Google Shape;253;p2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arenR"/>
            </a:pPr>
            <a:r>
              <a:rPr lang="en-GB" sz="1400"/>
              <a:t>On using GNU Compiler Collection, we compile the code using GCC, G++ and Javac. The source code is compiled into an executable file using Command Prompt on the Computer.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To compile the program, the Command Prompt has to be guided to the path of the program. This is  done through:</a:t>
            </a:r>
            <a:endParaRPr sz="1400"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cd “path of the program” (cd stands for change directory)</a:t>
            </a:r>
            <a:endParaRPr sz="14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From there, different functions are used to compile the programs.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Javac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-GB" sz="1400"/>
              <a:t>Javac nameofprogram.java (generates a class file - known as bytecode)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-GB" sz="1400"/>
              <a:t>Java nameofprogram (executes the bytecode)</a:t>
            </a:r>
            <a:endParaRPr sz="1400"/>
          </a:p>
          <a:p>
            <a:pPr marL="9144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54" name="Google Shape;25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3325" y="2717325"/>
            <a:ext cx="1491125" cy="122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IMPORTANT FUNCTIONS TO KNOW FOR COMPILATION</a:t>
            </a:r>
            <a:endParaRPr sz="3000"/>
          </a:p>
        </p:txBody>
      </p:sp>
      <p:sp>
        <p:nvSpPr>
          <p:cNvPr id="260" name="Google Shape;260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Important Functions for GCC, G++, Javac in Command Prompt - </a:t>
            </a:r>
            <a:endParaRPr sz="14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</a:pPr>
            <a:r>
              <a:rPr lang="en-GB" sz="1400"/>
              <a:t>GCC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-GB" sz="1400"/>
              <a:t>gcc nameofprogram.c (generates an executable file named a.exe)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-GB" sz="1400"/>
              <a:t>gcc -S -O -o nameofprogram.asm nameofprogram.c (creates an Assembly file, due to nameofprogram.c)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  2.         G++</a:t>
            </a:r>
            <a:endParaRPr sz="1400"/>
          </a:p>
          <a:p>
            <a:pPr marL="457200" lvl="0" indent="-317500" algn="l" rtl="0">
              <a:spcBef>
                <a:spcPts val="1600"/>
              </a:spcBef>
              <a:spcAft>
                <a:spcPts val="0"/>
              </a:spcAft>
              <a:buSzPts val="1400"/>
              <a:buAutoNum type="alphaLcParenR"/>
            </a:pPr>
            <a:r>
              <a:rPr lang="en-GB" sz="1400"/>
              <a:t>g++ nameofprogram.cpp (generates an executable file named a.exe)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AutoNum type="alphaLcParenR"/>
            </a:pPr>
            <a:r>
              <a:rPr lang="en-GB" sz="1400"/>
              <a:t>g++ -S -O -o nameofprogram.asm nameofprogram.cpp (creates an Assembly file, due to nameofprogram.cpp)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BYTEME - Supported Conversions</a:t>
            </a:r>
            <a:endParaRPr sz="3000"/>
          </a:p>
        </p:txBody>
      </p:sp>
      <p:sp>
        <p:nvSpPr>
          <p:cNvPr id="266" name="Google Shape;266;p23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C to C++ Conversion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C++ to C Conversion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Java to C Conversion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en-GB" sz="1400"/>
              <a:t>C to Java Conversion</a:t>
            </a:r>
            <a:endParaRPr sz="1400"/>
          </a:p>
        </p:txBody>
      </p:sp>
      <p:pic>
        <p:nvPicPr>
          <p:cNvPr id="267" name="Google Shape;2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275" y="3425900"/>
            <a:ext cx="2686518" cy="150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4"/>
          <p:cNvSpPr txBox="1">
            <a:spLocks noGrp="1"/>
          </p:cNvSpPr>
          <p:nvPr>
            <p:ph type="subTitle" idx="4294967295"/>
          </p:nvPr>
        </p:nvSpPr>
        <p:spPr>
          <a:xfrm>
            <a:off x="1297500" y="394300"/>
            <a:ext cx="35112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Conversion 1</a:t>
            </a:r>
            <a:endParaRPr sz="1000"/>
          </a:p>
        </p:txBody>
      </p:sp>
      <p:sp>
        <p:nvSpPr>
          <p:cNvPr id="273" name="Google Shape;273;p24"/>
          <p:cNvSpPr txBox="1">
            <a:spLocks noGrp="1"/>
          </p:cNvSpPr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/>
              <a:t>C to C++ Converter</a:t>
            </a:r>
            <a:endParaRPr sz="3000"/>
          </a:p>
        </p:txBody>
      </p:sp>
      <p:sp>
        <p:nvSpPr>
          <p:cNvPr id="274" name="Google Shape;274;p2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In the User Interface made by our team, our C to C++ Converter uses a GCC compiler for converting the C code into Assembly Code. Using the Inline Assembly Functions in C and C++, assembly code may be used as code functionally in C++, creating a suitable output in C++. However, the formatting of the Assembly Code is extremely intricate, leading to a drop in success rate by 2%. Nevertheless, the accuracy of Assembly code is quite high.</a:t>
            </a:r>
            <a:endParaRPr sz="1400"/>
          </a:p>
        </p:txBody>
      </p:sp>
      <p:sp>
        <p:nvSpPr>
          <p:cNvPr id="275" name="Google Shape;275;p24"/>
          <p:cNvSpPr/>
          <p:nvPr/>
        </p:nvSpPr>
        <p:spPr>
          <a:xfrm>
            <a:off x="7490300" y="2156938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4"/>
          <p:cNvSpPr/>
          <p:nvPr/>
        </p:nvSpPr>
        <p:spPr>
          <a:xfrm>
            <a:off x="7540550" y="2207188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4"/>
          <p:cNvSpPr/>
          <p:nvPr/>
        </p:nvSpPr>
        <p:spPr>
          <a:xfrm>
            <a:off x="7540550" y="2207188"/>
            <a:ext cx="917700" cy="917700"/>
          </a:xfrm>
          <a:prstGeom prst="pie">
            <a:avLst>
              <a:gd name="adj1" fmla="val 17317474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4"/>
          <p:cNvSpPr/>
          <p:nvPr/>
        </p:nvSpPr>
        <p:spPr>
          <a:xfrm>
            <a:off x="7671350" y="2337988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9" name="Google Shape;279;p24"/>
          <p:cNvGrpSpPr/>
          <p:nvPr/>
        </p:nvGrpSpPr>
        <p:grpSpPr>
          <a:xfrm>
            <a:off x="7490300" y="3606800"/>
            <a:ext cx="1018200" cy="1018200"/>
            <a:chOff x="1359550" y="3154500"/>
            <a:chExt cx="1018200" cy="1018200"/>
          </a:xfrm>
        </p:grpSpPr>
        <p:sp>
          <p:nvSpPr>
            <p:cNvPr id="280" name="Google Shape;280;p24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4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4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name="adj1" fmla="val 16364157"/>
                <a:gd name="adj2" fmla="val 17713544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4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" name="Google Shape;284;p24"/>
          <p:cNvSpPr txBox="1"/>
          <p:nvPr/>
        </p:nvSpPr>
        <p:spPr>
          <a:xfrm>
            <a:off x="7468700" y="464784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Failure Rate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24"/>
          <p:cNvSpPr txBox="1"/>
          <p:nvPr/>
        </p:nvSpPr>
        <p:spPr>
          <a:xfrm>
            <a:off x="7768242" y="39603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Google Shape;286;p24"/>
          <p:cNvSpPr txBox="1"/>
          <p:nvPr/>
        </p:nvSpPr>
        <p:spPr>
          <a:xfrm>
            <a:off x="7467062" y="3224802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Success Rate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24"/>
          <p:cNvSpPr txBox="1"/>
          <p:nvPr/>
        </p:nvSpPr>
        <p:spPr>
          <a:xfrm>
            <a:off x="7766604" y="2510457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98%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8" name="Google Shape;2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1750" y="175275"/>
            <a:ext cx="1932000" cy="193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5"/>
          <p:cNvSpPr txBox="1">
            <a:spLocks noGrp="1"/>
          </p:cNvSpPr>
          <p:nvPr>
            <p:ph type="subTitle" idx="4294967295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Conversion 2</a:t>
            </a:r>
            <a:endParaRPr sz="1000"/>
          </a:p>
        </p:txBody>
      </p:sp>
      <p:sp>
        <p:nvSpPr>
          <p:cNvPr id="294" name="Google Shape;294;p25"/>
          <p:cNvSpPr txBox="1">
            <a:spLocks noGrp="1"/>
          </p:cNvSpPr>
          <p:nvPr>
            <p:ph type="title"/>
          </p:nvPr>
        </p:nvSpPr>
        <p:spPr>
          <a:xfrm>
            <a:off x="1297500" y="881263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/>
              <a:t>C++ to C Converter</a:t>
            </a:r>
            <a:endParaRPr sz="3000"/>
          </a:p>
        </p:txBody>
      </p:sp>
      <p:sp>
        <p:nvSpPr>
          <p:cNvPr id="295" name="Google Shape;295;p25"/>
          <p:cNvSpPr txBox="1">
            <a:spLocks noGrp="1"/>
          </p:cNvSpPr>
          <p:nvPr>
            <p:ph type="body" idx="1"/>
          </p:nvPr>
        </p:nvSpPr>
        <p:spPr>
          <a:xfrm>
            <a:off x="1297500" y="1439163"/>
            <a:ext cx="5609700" cy="12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Similar to the C to C++ Converter, C++ also follows a technique of G++ Compiler and converts the C++ code to Assembly Code. As mentioned earlier, the Inline Assembly Code function allows this Assembly Code, to be appropriately used in the C code and create an advanced file consisting of C code. The success rate drops by 3% due to the fact that the formatting of the Assembly code in this conversion is more detailed and intricate in comparison to the C to C++ Conversion.</a:t>
            </a:r>
            <a:endParaRPr sz="1400"/>
          </a:p>
        </p:txBody>
      </p:sp>
      <p:grpSp>
        <p:nvGrpSpPr>
          <p:cNvPr id="296" name="Google Shape;296;p25"/>
          <p:cNvGrpSpPr/>
          <p:nvPr/>
        </p:nvGrpSpPr>
        <p:grpSpPr>
          <a:xfrm>
            <a:off x="7770875" y="3431775"/>
            <a:ext cx="1018200" cy="1018200"/>
            <a:chOff x="1359550" y="3154500"/>
            <a:chExt cx="1018200" cy="1018200"/>
          </a:xfrm>
        </p:grpSpPr>
        <p:sp>
          <p:nvSpPr>
            <p:cNvPr id="297" name="Google Shape;297;p25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5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5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name="adj1" fmla="val 16290387"/>
                <a:gd name="adj2" fmla="val 18730254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5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25"/>
          <p:cNvSpPr txBox="1"/>
          <p:nvPr/>
        </p:nvSpPr>
        <p:spPr>
          <a:xfrm>
            <a:off x="7749350" y="4523065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Failure Rate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5"/>
          <p:cNvSpPr txBox="1"/>
          <p:nvPr/>
        </p:nvSpPr>
        <p:spPr>
          <a:xfrm>
            <a:off x="8045542" y="378529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25"/>
          <p:cNvSpPr/>
          <p:nvPr/>
        </p:nvSpPr>
        <p:spPr>
          <a:xfrm>
            <a:off x="7772588" y="1980525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5"/>
          <p:cNvSpPr/>
          <p:nvPr/>
        </p:nvSpPr>
        <p:spPr>
          <a:xfrm>
            <a:off x="7822838" y="2030775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5"/>
          <p:cNvSpPr/>
          <p:nvPr/>
        </p:nvSpPr>
        <p:spPr>
          <a:xfrm>
            <a:off x="7822838" y="2030775"/>
            <a:ext cx="917700" cy="917700"/>
          </a:xfrm>
          <a:prstGeom prst="pie">
            <a:avLst>
              <a:gd name="adj1" fmla="val 18529109"/>
              <a:gd name="adj2" fmla="val 16200000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5"/>
          <p:cNvSpPr/>
          <p:nvPr/>
        </p:nvSpPr>
        <p:spPr>
          <a:xfrm>
            <a:off x="7953638" y="2161575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5"/>
          <p:cNvSpPr txBox="1"/>
          <p:nvPr/>
        </p:nvSpPr>
        <p:spPr>
          <a:xfrm>
            <a:off x="7752700" y="3071815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Success Rate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5"/>
          <p:cNvSpPr txBox="1"/>
          <p:nvPr/>
        </p:nvSpPr>
        <p:spPr>
          <a:xfrm>
            <a:off x="8048892" y="2334045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97%</a:t>
            </a:r>
            <a:endParaRPr sz="1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9" name="Google Shape;30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2775" y="97225"/>
            <a:ext cx="1721225" cy="17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783</Words>
  <Application>Microsoft Office PowerPoint</Application>
  <PresentationFormat>On-screen Show (16:9)</PresentationFormat>
  <Paragraphs>61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Lato</vt:lpstr>
      <vt:lpstr>Montserrat</vt:lpstr>
      <vt:lpstr>Impact</vt:lpstr>
      <vt:lpstr>Ubuntu</vt:lpstr>
      <vt:lpstr>Focus</vt:lpstr>
      <vt:lpstr>BYTEME</vt:lpstr>
      <vt:lpstr>Project Objective</vt:lpstr>
      <vt:lpstr>Keywords</vt:lpstr>
      <vt:lpstr>Keywords</vt:lpstr>
      <vt:lpstr>IMPORTANT FUNCTIONS TO KNOW FOR COMPILATION</vt:lpstr>
      <vt:lpstr>IMPORTANT FUNCTIONS TO KNOW FOR COMPILATION</vt:lpstr>
      <vt:lpstr>BYTEME - Supported Conversions</vt:lpstr>
      <vt:lpstr>C to C++ Converter</vt:lpstr>
      <vt:lpstr>C++ to C Converter</vt:lpstr>
      <vt:lpstr>Java to C Converter &amp; C to Java Converter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BYTEME</dc:title>
  <dc:creator>Jasvith</dc:creator>
  <cp:lastModifiedBy>HP</cp:lastModifiedBy>
  <cp:revision>1</cp:revision>
  <dcterms:modified xsi:type="dcterms:W3CDTF">2019-08-19T18:07:26Z</dcterms:modified>
</cp:coreProperties>
</file>